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19"/>
  </p:notesMasterIdLst>
  <p:sldIdLst>
    <p:sldId id="269" r:id="rId2"/>
    <p:sldId id="281" r:id="rId3"/>
    <p:sldId id="315" r:id="rId4"/>
    <p:sldId id="318" r:id="rId5"/>
    <p:sldId id="316" r:id="rId6"/>
    <p:sldId id="323" r:id="rId7"/>
    <p:sldId id="320" r:id="rId8"/>
    <p:sldId id="321" r:id="rId9"/>
    <p:sldId id="325" r:id="rId10"/>
    <p:sldId id="326" r:id="rId11"/>
    <p:sldId id="331" r:id="rId12"/>
    <p:sldId id="332" r:id="rId13"/>
    <p:sldId id="314" r:id="rId14"/>
    <p:sldId id="313" r:id="rId15"/>
    <p:sldId id="330" r:id="rId16"/>
    <p:sldId id="327" r:id="rId17"/>
    <p:sldId id="32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8000"/>
    <a:srgbClr val="FFFFFF"/>
    <a:srgbClr val="C9D3FF"/>
    <a:srgbClr val="26F8FF"/>
    <a:srgbClr val="830018"/>
    <a:srgbClr val="FF645C"/>
    <a:srgbClr val="C40000"/>
    <a:srgbClr val="FFB500"/>
    <a:srgbClr val="00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C64D8-9CEC-B649-AAC2-4AD104040A0D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7EE11-D94F-8C47-B038-D184C0600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none" baseline="0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86657"/>
            <a:ext cx="9144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745217"/>
            <a:ext cx="9144000" cy="0"/>
          </a:xfrm>
          <a:prstGeom prst="line">
            <a:avLst/>
          </a:prstGeom>
          <a:ln>
            <a:solidFill>
              <a:srgbClr val="07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3001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B298017-BB50-3E46-A25B-4DEC875354C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076" y="1139825"/>
            <a:ext cx="7848600" cy="1927225"/>
          </a:xfrm>
        </p:spPr>
        <p:txBody>
          <a:bodyPr/>
          <a:lstStyle/>
          <a:p>
            <a:r>
              <a:rPr lang="en-US" sz="4000" dirty="0" smtClean="0"/>
              <a:t>Implications </a:t>
            </a:r>
            <a:r>
              <a:rPr lang="en-US" sz="4000" dirty="0"/>
              <a:t>of Microgravity on Calcium Dynamics in the Cardiac Troponin Complex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880" y="3264154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Morgan Beckett</a:t>
            </a:r>
            <a:endParaRPr lang="en-US" sz="3000" dirty="0" smtClean="0"/>
          </a:p>
          <a:p>
            <a:endParaRPr lang="en-US" sz="1000" dirty="0" smtClean="0"/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University of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Arizona Department of Chemistry &amp; Biochemistry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Mentor: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. Steven D. Schwartz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April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07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, 2017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154" y="5149810"/>
            <a:ext cx="1505045" cy="139066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/>
        </p:blipFill>
        <p:spPr>
          <a:xfrm>
            <a:off x="5877483" y="5149810"/>
            <a:ext cx="1710671" cy="1390662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5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36" y="73740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Calcium Dynamics in the Cardiac Troponin C Domain –</a:t>
            </a:r>
            <a:r>
              <a:rPr lang="en-US" dirty="0" smtClean="0"/>
              <a:t> </a:t>
            </a:r>
            <a:r>
              <a:rPr lang="en-US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83" y="4900463"/>
            <a:ext cx="8229600" cy="1672988"/>
          </a:xfrm>
        </p:spPr>
        <p:txBody>
          <a:bodyPr/>
          <a:lstStyle/>
          <a:p>
            <a:r>
              <a:rPr lang="en-US" dirty="0" smtClean="0"/>
              <a:t>From this constructed </a:t>
            </a:r>
            <a:r>
              <a:rPr lang="en-US" dirty="0"/>
              <a:t>initial trajectory path, time splices are chosen at random along the </a:t>
            </a:r>
            <a:r>
              <a:rPr lang="en-US" dirty="0" smtClean="0"/>
              <a:t>free energy path </a:t>
            </a:r>
            <a:r>
              <a:rPr lang="en-US" dirty="0"/>
              <a:t>length of </a:t>
            </a:r>
            <a:r>
              <a:rPr lang="en-US" dirty="0" smtClean="0"/>
              <a:t>the </a:t>
            </a:r>
            <a:r>
              <a:rPr lang="en-US" dirty="0"/>
              <a:t>ion transitioning from the dissociated to the bound </a:t>
            </a:r>
            <a:r>
              <a:rPr lang="en-US" dirty="0" smtClean="0"/>
              <a:t>state.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50" y="2673198"/>
            <a:ext cx="2614449" cy="206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97" y="1768476"/>
            <a:ext cx="2458733" cy="32441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089293">
            <a:off x="4676649" y="2318445"/>
            <a:ext cx="2102729" cy="1187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9089293">
            <a:off x="6406903" y="3349521"/>
            <a:ext cx="2102729" cy="1187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9089293">
            <a:off x="6470249" y="1746623"/>
            <a:ext cx="2102729" cy="1187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92224" y="3696779"/>
            <a:ext cx="37582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52336" y="2404881"/>
            <a:ext cx="229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Bound State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54741" y="2979340"/>
            <a:ext cx="210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Dissociated State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25988" y="3164006"/>
            <a:ext cx="224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Free Energy Path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36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Calcium Dynamics in the Cardiac Troponin C Domain </a:t>
            </a:r>
            <a:r>
              <a:rPr lang="en-US" dirty="0" smtClean="0"/>
              <a:t>–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97" y="1715068"/>
            <a:ext cx="8727743" cy="4931392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ion was unable to successfully bind within the </a:t>
            </a:r>
            <a:r>
              <a:rPr lang="en-US" dirty="0" err="1"/>
              <a:t>cTnC</a:t>
            </a:r>
            <a:r>
              <a:rPr lang="en-US" dirty="0"/>
              <a:t> </a:t>
            </a:r>
            <a:r>
              <a:rPr lang="en-US" dirty="0" smtClean="0"/>
              <a:t>binding pocket due to the </a:t>
            </a:r>
            <a:r>
              <a:rPr lang="en-US" dirty="0"/>
              <a:t>unfavorable energetic nature of the ion to freely diffuse into the pocket, </a:t>
            </a:r>
            <a:endParaRPr lang="en-US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dirty="0" smtClean="0"/>
              <a:t>The ion </a:t>
            </a:r>
            <a:r>
              <a:rPr lang="en-US" dirty="0"/>
              <a:t>interactions with the </a:t>
            </a:r>
            <a:r>
              <a:rPr lang="en-US" dirty="0" smtClean="0"/>
              <a:t>oxygen </a:t>
            </a:r>
            <a:r>
              <a:rPr lang="en-US" dirty="0"/>
              <a:t>sidechains outside of pocket being highly </a:t>
            </a:r>
            <a:r>
              <a:rPr lang="en-US" dirty="0" smtClean="0"/>
              <a:t>favorable – The energy </a:t>
            </a:r>
            <a:r>
              <a:rPr lang="en-US" dirty="0"/>
              <a:t>barrier </a:t>
            </a:r>
            <a:r>
              <a:rPr lang="en-US" dirty="0" smtClean="0"/>
              <a:t>was too </a:t>
            </a:r>
            <a:r>
              <a:rPr lang="en-US" dirty="0"/>
              <a:t>high for the ion to freely overcome on our short timescale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99" y="2796028"/>
            <a:ext cx="2614449" cy="206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4444279" y="3647518"/>
            <a:ext cx="578097" cy="6515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1920" y="3876947"/>
            <a:ext cx="286603" cy="3038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41921" y="3684093"/>
            <a:ext cx="388962" cy="192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71402" y="4217339"/>
            <a:ext cx="136478" cy="11828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81187" y="4817778"/>
            <a:ext cx="420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5: </a:t>
            </a:r>
            <a:r>
              <a:rPr lang="en-US" dirty="0" err="1" smtClean="0"/>
              <a:t>cTnC</a:t>
            </a:r>
            <a:r>
              <a:rPr lang="en-US" dirty="0" smtClean="0"/>
              <a:t> unbound binding pocket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6346"/>
            <a:ext cx="8229600" cy="4320654"/>
          </a:xfrm>
        </p:spPr>
        <p:txBody>
          <a:bodyPr/>
          <a:lstStyle/>
          <a:p>
            <a:pPr algn="ctr"/>
            <a:r>
              <a:rPr lang="en-US" dirty="0" smtClean="0"/>
              <a:t>Further additions of neighboring troponin protein subunits to the current model.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Eventual characterization of the ion binding and dissociation mechanism of calcium dynamics can be applied to synthesizing targeted drug therapies for returning astronauts.</a:t>
            </a:r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0331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Dr. Steven D. Schwartz</a:t>
            </a:r>
            <a:endParaRPr lang="en-US" dirty="0" smtClean="0"/>
          </a:p>
          <a:p>
            <a:pPr algn="ctr"/>
            <a:r>
              <a:rPr lang="en-US" dirty="0" smtClean="0"/>
              <a:t>Michael Williams</a:t>
            </a:r>
          </a:p>
          <a:p>
            <a:pPr algn="ctr"/>
            <a:r>
              <a:rPr lang="en-US" dirty="0" smtClean="0"/>
              <a:t>Schwartz Group</a:t>
            </a:r>
            <a:endParaRPr lang="en-US" dirty="0" smtClean="0"/>
          </a:p>
          <a:p>
            <a:pPr algn="ctr"/>
            <a:r>
              <a:rPr lang="en-US" dirty="0" smtClean="0"/>
              <a:t>Arizona Space Grant </a:t>
            </a:r>
            <a:r>
              <a:rPr lang="en-US" dirty="0" smtClean="0"/>
              <a:t>Consortium / NASA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154" y="5149810"/>
            <a:ext cx="1505045" cy="139066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/>
        </p:blipFill>
        <p:spPr>
          <a:xfrm>
            <a:off x="5877483" y="5149810"/>
            <a:ext cx="1710671" cy="139066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0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164" y="2747263"/>
            <a:ext cx="7848600" cy="1046595"/>
          </a:xfrm>
        </p:spPr>
        <p:txBody>
          <a:bodyPr/>
          <a:lstStyle/>
          <a:p>
            <a:pPr algn="ctr"/>
            <a:r>
              <a:rPr lang="en-US" b="1" dirty="0" smtClean="0"/>
              <a:t>Thank </a:t>
            </a:r>
            <a:r>
              <a:rPr lang="en-US" b="1" dirty="0" smtClean="0"/>
              <a:t>you</a:t>
            </a:r>
            <a:endParaRPr lang="en-US" b="1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299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Troponin Protein Complex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50" y="1510352"/>
            <a:ext cx="5220268" cy="3785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92072" y="5158854"/>
            <a:ext cx="6701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2: Cardiac troponin complex consisting of </a:t>
            </a:r>
            <a:r>
              <a:rPr lang="en-US" sz="2000" dirty="0" err="1"/>
              <a:t>cTnI</a:t>
            </a:r>
            <a:r>
              <a:rPr lang="en-US" sz="2000" dirty="0"/>
              <a:t>, </a:t>
            </a:r>
            <a:r>
              <a:rPr lang="en-US" sz="2000" dirty="0" err="1"/>
              <a:t>cTnT</a:t>
            </a:r>
            <a:r>
              <a:rPr lang="en-US" sz="2000" dirty="0"/>
              <a:t>, and </a:t>
            </a:r>
            <a:r>
              <a:rPr lang="en-US" sz="2000" dirty="0" err="1"/>
              <a:t>cTnC</a:t>
            </a:r>
            <a:r>
              <a:rPr lang="en-US" sz="2000" dirty="0"/>
              <a:t>: green for </a:t>
            </a:r>
            <a:r>
              <a:rPr lang="en-US" sz="2000" dirty="0" err="1"/>
              <a:t>cTnT</a:t>
            </a:r>
            <a:r>
              <a:rPr lang="en-US" sz="2000" dirty="0"/>
              <a:t>, purple for </a:t>
            </a:r>
            <a:r>
              <a:rPr lang="en-US" sz="2000" dirty="0" err="1"/>
              <a:t>cTnI</a:t>
            </a:r>
            <a:r>
              <a:rPr lang="en-US" sz="2000" dirty="0"/>
              <a:t>, and blue for </a:t>
            </a:r>
            <a:r>
              <a:rPr lang="en-US" sz="2000" dirty="0" err="1"/>
              <a:t>cTnC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83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Calcium </a:t>
            </a:r>
            <a:r>
              <a:rPr lang="en-US" dirty="0"/>
              <a:t>Dynamics in the Cardiac Troponin C </a:t>
            </a:r>
            <a:r>
              <a:rPr lang="en-US" dirty="0" smtClean="0"/>
              <a:t>Domain – Energy Calculations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calculate a potential of mean force at which to pull the </a:t>
            </a:r>
            <a:r>
              <a:rPr lang="en-US" dirty="0" smtClean="0"/>
              <a:t>ion</a:t>
            </a:r>
            <a:r>
              <a:rPr lang="en-US" dirty="0"/>
              <a:t>, the work is calculated via the standard definition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Eq</a:t>
            </a:r>
            <a:r>
              <a:rPr lang="en-US" dirty="0" smtClean="0"/>
              <a:t> </a:t>
            </a:r>
            <a:r>
              <a:rPr lang="en-US" dirty="0"/>
              <a:t>1: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/>
              <a:t>W is total work, k is the spring constant of the </a:t>
            </a:r>
            <a:r>
              <a:rPr lang="en-US" dirty="0" err="1"/>
              <a:t>pseudospring</a:t>
            </a:r>
            <a:r>
              <a:rPr lang="en-US" dirty="0"/>
              <a:t>, v is the velocity at which the </a:t>
            </a:r>
            <a:r>
              <a:rPr lang="en-US" dirty="0" err="1"/>
              <a:t>pseudoatom</a:t>
            </a:r>
            <a:r>
              <a:rPr lang="en-US" dirty="0"/>
              <a:t> is pulled, t </a:t>
            </a:r>
            <a:r>
              <a:rPr lang="en-US" dirty="0" smtClean="0"/>
              <a:t>is </a:t>
            </a:r>
            <a:r>
              <a:rPr lang="en-US" dirty="0"/>
              <a:t>time, and F is the force that the spring feels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441" y="2756848"/>
            <a:ext cx="2654992" cy="86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09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959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Calcium Dynamics in the Cardiac Troponin C Domain – Energy Calculations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018"/>
            <a:ext cx="8229600" cy="4876800"/>
          </a:xfrm>
        </p:spPr>
        <p:txBody>
          <a:bodyPr/>
          <a:lstStyle/>
          <a:p>
            <a:r>
              <a:rPr lang="en-US" dirty="0"/>
              <a:t>The ensemble average is calculated using the second </a:t>
            </a:r>
            <a:r>
              <a:rPr lang="en-US" dirty="0" err="1"/>
              <a:t>cumulant</a:t>
            </a:r>
            <a:r>
              <a:rPr lang="en-US" dirty="0"/>
              <a:t> </a:t>
            </a:r>
            <a:r>
              <a:rPr lang="en-US" dirty="0" smtClean="0"/>
              <a:t>expansion: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Eq</a:t>
            </a:r>
            <a:r>
              <a:rPr lang="en-US" dirty="0" smtClean="0"/>
              <a:t> 2: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β is the inverse of the multiplication of the Boltzmann constant and temperature. </a:t>
            </a:r>
            <a:r>
              <a:rPr lang="en-US" dirty="0" err="1"/>
              <a:t>Jarzynski’s</a:t>
            </a:r>
            <a:r>
              <a:rPr lang="en-US" dirty="0"/>
              <a:t> equality can be used to equate the ensemble average of the calculated work to the free energy of Ca2+ </a:t>
            </a:r>
            <a:r>
              <a:rPr lang="en-US" dirty="0" smtClean="0"/>
              <a:t>release: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Eq</a:t>
            </a:r>
            <a:r>
              <a:rPr lang="en-US" dirty="0" smtClean="0"/>
              <a:t> 3: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3" y="2758609"/>
            <a:ext cx="3829400" cy="85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79" y="5530647"/>
            <a:ext cx="2180724" cy="946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77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Implications of Long-Term Microgravity Exposure on Astronaut’s Cardiac Health</a:t>
            </a:r>
          </a:p>
          <a:p>
            <a:endParaRPr lang="en-US" sz="1200" dirty="0" smtClean="0"/>
          </a:p>
          <a:p>
            <a:r>
              <a:rPr lang="en-US" dirty="0"/>
              <a:t>Significance of Calcium Binding in Heart Muscle Contraction</a:t>
            </a:r>
          </a:p>
          <a:p>
            <a:endParaRPr lang="en-US" sz="1200" dirty="0" smtClean="0"/>
          </a:p>
          <a:p>
            <a:r>
              <a:rPr lang="en-US" dirty="0" smtClean="0"/>
              <a:t>Introduction to the Cardiac Thin Filament Model and Troponin Complex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Elucidating Calcium Dynamics in the </a:t>
            </a:r>
            <a:r>
              <a:rPr lang="en-US" dirty="0"/>
              <a:t>C</a:t>
            </a:r>
            <a:r>
              <a:rPr lang="en-US" dirty="0" smtClean="0"/>
              <a:t>ardiac Troponin C Domain</a:t>
            </a:r>
          </a:p>
          <a:p>
            <a:endParaRPr lang="en-US" sz="1200" dirty="0" smtClean="0"/>
          </a:p>
          <a:p>
            <a:r>
              <a:rPr lang="en-US" dirty="0" smtClean="0"/>
              <a:t>Future Work </a:t>
            </a: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2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5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Microgravity &amp; the Human Heart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8326"/>
            <a:ext cx="4428699" cy="45936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Effects of long-term exposure to microgravity conditions on the human heart at the organ-level: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Deformation of the </a:t>
            </a:r>
            <a:r>
              <a:rPr lang="en-US" dirty="0" smtClean="0"/>
              <a:t>heart</a:t>
            </a:r>
            <a:endParaRPr lang="en-US" dirty="0"/>
          </a:p>
          <a:p>
            <a:r>
              <a:rPr lang="en-US" dirty="0" smtClean="0"/>
              <a:t>Cardiac muscle atrophy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are the effects of microgravity on the protein and molecular level?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space.com/images/i/000/038/443/original/integrated-cardiovascular-cole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98" y="1618326"/>
            <a:ext cx="4008601" cy="265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5156" y="4453578"/>
            <a:ext cx="3910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200" dirty="0"/>
              <a:t>NASA Astronaut Cady Coleman performs tasks in laboratory at the International Space Station as part of the Integrated Cardiovascular investigation – a study evaluating cardiac health in space, including the effect of long-duration spaceflight on heart shape and form</a:t>
            </a:r>
            <a:r>
              <a:rPr lang="en-US" sz="1200" dirty="0" smtClean="0"/>
              <a:t>.</a:t>
            </a:r>
          </a:p>
          <a:p>
            <a:pPr fontAlgn="base"/>
            <a:endParaRPr lang="en-US" sz="1200" dirty="0"/>
          </a:p>
          <a:p>
            <a:r>
              <a:rPr lang="en-US" sz="1200" i="1" dirty="0"/>
              <a:t>Credit: </a:t>
            </a:r>
            <a:r>
              <a:rPr lang="en-US" sz="1200" i="1" dirty="0" smtClean="0"/>
              <a:t>NASA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79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5327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Cardiac Muscle Contraction and </a:t>
            </a:r>
            <a:r>
              <a:rPr lang="en-US" smtClean="0"/>
              <a:t>Calcium Dynamics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506"/>
            <a:ext cx="8229600" cy="50132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200" dirty="0" smtClean="0"/>
          </a:p>
          <a:p>
            <a:pPr>
              <a:buFontTx/>
              <a:buChar char="-"/>
            </a:pPr>
            <a:r>
              <a:rPr lang="en-US" dirty="0"/>
              <a:t>Cross Bridge </a:t>
            </a:r>
            <a:r>
              <a:rPr lang="en-US" dirty="0" smtClean="0"/>
              <a:t>Cycle -- The</a:t>
            </a:r>
            <a:r>
              <a:rPr lang="en-US" dirty="0"/>
              <a:t> </a:t>
            </a:r>
            <a:r>
              <a:rPr lang="en-US" dirty="0"/>
              <a:t>m</a:t>
            </a:r>
            <a:r>
              <a:rPr lang="en-US" dirty="0" smtClean="0"/>
              <a:t>echanism </a:t>
            </a:r>
            <a:r>
              <a:rPr lang="en-US" dirty="0"/>
              <a:t>of muscle contraction based on muscle proteins </a:t>
            </a:r>
            <a:r>
              <a:rPr lang="en-US" dirty="0" smtClean="0"/>
              <a:t>that </a:t>
            </a:r>
            <a:r>
              <a:rPr lang="en-US" dirty="0"/>
              <a:t>slide past each other to generate </a:t>
            </a:r>
            <a:r>
              <a:rPr lang="en-US" dirty="0" smtClean="0"/>
              <a:t>movement.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Calcium binding in the pocket of cardiac troponin C acts as an initiating step in this contractility cycle.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binding pocket is a site </a:t>
            </a:r>
            <a:r>
              <a:rPr lang="en-US" dirty="0"/>
              <a:t>where dysfunctional calcium interactions can hold adverse implications for diseased cardiac </a:t>
            </a:r>
            <a:r>
              <a:rPr lang="en-US" dirty="0" smtClean="0"/>
              <a:t>states.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The biophysical mechanism by which calcium binds </a:t>
            </a:r>
            <a:r>
              <a:rPr lang="en-US" dirty="0" smtClean="0"/>
              <a:t>remains </a:t>
            </a:r>
            <a:r>
              <a:rPr lang="en-US" dirty="0"/>
              <a:t>unclear.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73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824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Cardiac Thin Filament </a:t>
            </a:r>
            <a:r>
              <a:rPr lang="en-US" dirty="0" smtClean="0"/>
              <a:t>Model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76716" y="3930555"/>
            <a:ext cx="477672" cy="559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4388" y="4094328"/>
            <a:ext cx="1050878" cy="395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6449" y="4640237"/>
            <a:ext cx="7634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Figure 1: Human cardiac thin filament (CTF) including </a:t>
            </a:r>
            <a:r>
              <a:rPr lang="en-US" sz="2000" dirty="0" err="1" smtClean="0"/>
              <a:t>cTn</a:t>
            </a:r>
            <a:r>
              <a:rPr lang="en-US" sz="2000" dirty="0" smtClean="0"/>
              <a:t>, Tm, and actin: yellow for </a:t>
            </a:r>
            <a:r>
              <a:rPr lang="en-US" sz="2000" dirty="0" err="1" smtClean="0"/>
              <a:t>cTnT</a:t>
            </a:r>
            <a:r>
              <a:rPr lang="en-US" sz="2000" dirty="0" smtClean="0"/>
              <a:t>, blue for </a:t>
            </a:r>
            <a:r>
              <a:rPr lang="en-US" sz="2000" dirty="0" err="1" smtClean="0"/>
              <a:t>cTnI</a:t>
            </a:r>
            <a:r>
              <a:rPr lang="en-US" sz="2000" dirty="0" smtClean="0"/>
              <a:t>, red for </a:t>
            </a:r>
            <a:r>
              <a:rPr lang="en-US" sz="2000" dirty="0" err="1" smtClean="0"/>
              <a:t>cTnC</a:t>
            </a:r>
            <a:r>
              <a:rPr lang="en-US" sz="2000" dirty="0" smtClean="0"/>
              <a:t>, cyan for calcium ion, green/orange for overlapping Tm, and silver/gray for actin filament.</a:t>
            </a:r>
            <a:endParaRPr lang="en-US" sz="2000" dirty="0"/>
          </a:p>
        </p:txBody>
      </p:sp>
      <p:pic>
        <p:nvPicPr>
          <p:cNvPr id="2052" name="Picture 4" descr="http://schwartzgroup1.arizona.edu/schwartzgroup/sites/default/files/styles/os_files_xxlarge/public/steve/files/filament.jpg?itok=o1aDwS_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9" y="1878841"/>
            <a:ext cx="7789462" cy="27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5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Calcium Binding Pocket of </a:t>
            </a:r>
            <a:r>
              <a:rPr lang="en-US" dirty="0" err="1" smtClean="0"/>
              <a:t>cTnC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32" y="1524000"/>
            <a:ext cx="5219531" cy="404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626590" y="1524000"/>
            <a:ext cx="2858468" cy="83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78990" y="1676400"/>
            <a:ext cx="2858468" cy="83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13532" y="1524000"/>
            <a:ext cx="524701" cy="161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9725868">
            <a:off x="4471915" y="1266470"/>
            <a:ext cx="614149" cy="2189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49922" y="2251881"/>
            <a:ext cx="2647666" cy="103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4525" y="5569490"/>
            <a:ext cx="702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2: Cardiac troponin C protein (</a:t>
            </a:r>
            <a:r>
              <a:rPr lang="en-US" dirty="0" err="1" smtClean="0"/>
              <a:t>cTnC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826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Set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6787"/>
            <a:ext cx="4510585" cy="4940491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Visual Molecular Dynamics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-The </a:t>
            </a:r>
            <a:r>
              <a:rPr lang="en-US" dirty="0" err="1"/>
              <a:t>cTnC</a:t>
            </a:r>
            <a:r>
              <a:rPr lang="en-US" dirty="0"/>
              <a:t> protein </a:t>
            </a:r>
            <a:r>
              <a:rPr lang="en-US" dirty="0" smtClean="0"/>
              <a:t>is solvated </a:t>
            </a:r>
            <a:r>
              <a:rPr lang="en-US" dirty="0"/>
              <a:t>within a water </a:t>
            </a:r>
            <a:r>
              <a:rPr lang="en-US" dirty="0" smtClean="0"/>
              <a:t>box.</a:t>
            </a:r>
          </a:p>
          <a:p>
            <a:pPr marL="0" indent="0">
              <a:buNone/>
            </a:pPr>
            <a:r>
              <a:rPr lang="en-US" dirty="0" smtClean="0"/>
              <a:t>-Water box saturated with calcium ions. 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200" i="1" dirty="0"/>
              <a:t>Nanoscale </a:t>
            </a:r>
            <a:r>
              <a:rPr lang="en-US" sz="2200" i="1" dirty="0" smtClean="0"/>
              <a:t>Molecular </a:t>
            </a:r>
            <a:r>
              <a:rPr lang="en-US" sz="2200" i="1" dirty="0"/>
              <a:t>Dynamics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dirty="0" smtClean="0"/>
              <a:t>- The </a:t>
            </a:r>
            <a:r>
              <a:rPr lang="en-US" dirty="0"/>
              <a:t>solvated </a:t>
            </a:r>
            <a:r>
              <a:rPr lang="en-US" dirty="0" err="1"/>
              <a:t>cTnC</a:t>
            </a:r>
            <a:r>
              <a:rPr lang="en-US" dirty="0"/>
              <a:t> model was then allowed to reach an energy equilibrium prior to implementing molecular dynamics (MD) </a:t>
            </a:r>
            <a:r>
              <a:rPr lang="en-US" dirty="0" smtClean="0"/>
              <a:t>testing.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Image result for vmd water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00" y="1965279"/>
            <a:ext cx="3735306" cy="3289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23200" y="5472752"/>
            <a:ext cx="3735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3: Protein model solvated in a water box.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Calcium Dynamics in the Cardiac Troponin C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teered </a:t>
            </a:r>
            <a:r>
              <a:rPr lang="en-US" dirty="0"/>
              <a:t>m</a:t>
            </a:r>
            <a:r>
              <a:rPr lang="en-US" dirty="0" smtClean="0"/>
              <a:t>olecular dynamics was applied to </a:t>
            </a:r>
            <a:r>
              <a:rPr lang="en-US" dirty="0"/>
              <a:t>the </a:t>
            </a:r>
            <a:r>
              <a:rPr lang="en-US" dirty="0" err="1"/>
              <a:t>cTnC</a:t>
            </a:r>
            <a:r>
              <a:rPr lang="en-US" dirty="0"/>
              <a:t> model in order to find a potential transition path through directed molecular </a:t>
            </a:r>
            <a:r>
              <a:rPr lang="en-US" dirty="0" smtClean="0"/>
              <a:t>dynamics.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Energy calculations were performed to </a:t>
            </a:r>
            <a:r>
              <a:rPr lang="en-US" dirty="0"/>
              <a:t>determine the proper force and velocity at which to forcefully remove the </a:t>
            </a:r>
            <a:r>
              <a:rPr lang="en-US" dirty="0" smtClean="0"/>
              <a:t>calcium from </a:t>
            </a:r>
            <a:r>
              <a:rPr lang="en-US" dirty="0"/>
              <a:t>the binding pocket.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Calcium Dynamics in the Cardiac Troponin C </a:t>
            </a:r>
            <a:r>
              <a:rPr lang="en-US" dirty="0" smtClean="0"/>
              <a:t>Domain </a:t>
            </a:r>
            <a:r>
              <a:rPr lang="en-US" dirty="0"/>
              <a:t>–</a:t>
            </a:r>
            <a:r>
              <a:rPr lang="en-US" dirty="0" smtClean="0"/>
              <a:t>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66" y="2214349"/>
            <a:ext cx="5288507" cy="3940791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calcium </a:t>
            </a:r>
            <a:r>
              <a:rPr lang="en-US" dirty="0"/>
              <a:t>ion </a:t>
            </a:r>
            <a:r>
              <a:rPr lang="en-US" dirty="0" smtClean="0"/>
              <a:t>was pulled at </a:t>
            </a:r>
            <a:r>
              <a:rPr lang="en-US" dirty="0"/>
              <a:t>a velocity of 0.005 Å*fs-1 with a spring constant of 7.0 kcal/(mol*Å2 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vector path </a:t>
            </a:r>
            <a:r>
              <a:rPr lang="en-US" dirty="0" smtClean="0"/>
              <a:t>was </a:t>
            </a:r>
            <a:r>
              <a:rPr lang="en-US" dirty="0"/>
              <a:t>calculated to be perpendicular to the center of two crossed lines made by connecting the Cα values of coordinating </a:t>
            </a:r>
            <a:r>
              <a:rPr lang="en-US" dirty="0" smtClean="0"/>
              <a:t>residues</a:t>
            </a:r>
            <a:r>
              <a:rPr lang="en-US" dirty="0"/>
              <a:t>.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960" y="2449773"/>
            <a:ext cx="3262718" cy="2579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6318913" y="3521122"/>
            <a:ext cx="1910687" cy="818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82937" y="3125337"/>
            <a:ext cx="1119117" cy="9553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335671" y="1774549"/>
            <a:ext cx="6824" cy="182846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17960" y="5029200"/>
            <a:ext cx="3262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4: Three-dimensional axis superimposed upon </a:t>
            </a:r>
            <a:r>
              <a:rPr lang="en-US" dirty="0" err="1" smtClean="0"/>
              <a:t>cTnC</a:t>
            </a:r>
            <a:r>
              <a:rPr lang="en-US" dirty="0" smtClean="0"/>
              <a:t> binding pocket.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13110</TotalTime>
  <Words>771</Words>
  <Application>Microsoft Office PowerPoint</Application>
  <PresentationFormat>On-screen Show (4:3)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Clarity</vt:lpstr>
      <vt:lpstr>Implications of Microgravity on Calcium Dynamics in the Cardiac Troponin Complex</vt:lpstr>
      <vt:lpstr>A Preview</vt:lpstr>
      <vt:lpstr>Microgravity &amp; the Human Heart</vt:lpstr>
      <vt:lpstr>Cardiac Muscle Contraction and Calcium Dynamics  </vt:lpstr>
      <vt:lpstr>The Cardiac Thin Filament Model </vt:lpstr>
      <vt:lpstr>Calcium Binding Pocket of cTnC </vt:lpstr>
      <vt:lpstr>Experimental Set </vt:lpstr>
      <vt:lpstr>Calcium Dynamics in the Cardiac Troponin C Domain</vt:lpstr>
      <vt:lpstr>Calcium Dynamics in the Cardiac Troponin C Domain – Continued</vt:lpstr>
      <vt:lpstr>Calcium Dynamics in the Cardiac Troponin C Domain – Continued</vt:lpstr>
      <vt:lpstr>Calcium Dynamics in the Cardiac Troponin C Domain – Results </vt:lpstr>
      <vt:lpstr>Future Work</vt:lpstr>
      <vt:lpstr>Acknowledgments</vt:lpstr>
      <vt:lpstr>Thank you</vt:lpstr>
      <vt:lpstr>The Troponin Protein Complex </vt:lpstr>
      <vt:lpstr>Calcium Dynamics in the Cardiac Troponin C Domain – Energy Calculations </vt:lpstr>
      <vt:lpstr>Calcium Dynamics in the Cardiac Troponin C Domain – Energy Calculations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Searches for Vector-Like Quarks with the ATLAS Detector</dc:title>
  <dc:creator>Nathan Brooks</dc:creator>
  <cp:lastModifiedBy>morgan beckett</cp:lastModifiedBy>
  <cp:revision>834</cp:revision>
  <dcterms:created xsi:type="dcterms:W3CDTF">2015-05-03T03:38:05Z</dcterms:created>
  <dcterms:modified xsi:type="dcterms:W3CDTF">2017-04-07T05:59:59Z</dcterms:modified>
</cp:coreProperties>
</file>